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Josefin Slab" panose="020B0604020202020204" charset="0"/>
      <p:regular r:id="rId21"/>
    </p:embeddedFont>
    <p:embeddedFont>
      <p:font typeface="Roboto" panose="020B0604020202020204" charset="0"/>
      <p:regular r:id="rId22"/>
    </p:embeddedFont>
    <p:embeddedFont>
      <p:font typeface="Sanchez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4603" y="3971763"/>
            <a:ext cx="7726827" cy="2343474"/>
            <a:chOff x="0" y="0"/>
            <a:chExt cx="10302435" cy="3124632"/>
          </a:xfrm>
        </p:grpSpPr>
        <p:sp>
          <p:nvSpPr>
            <p:cNvPr id="3" name="TextBox 3"/>
            <p:cNvSpPr txBox="1"/>
            <p:nvPr/>
          </p:nvSpPr>
          <p:spPr>
            <a:xfrm>
              <a:off x="0" y="209550"/>
              <a:ext cx="10302435" cy="1809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10000" spc="400" dirty="0">
                  <a:solidFill>
                    <a:srgbClr val="FFFFFF"/>
                  </a:solidFill>
                  <a:latin typeface="Josefin Slab"/>
                </a:rPr>
                <a:t>CYBER LIFE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82859"/>
              <a:ext cx="10302435" cy="641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Solução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para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monitoramento</a:t>
              </a:r>
              <a:r>
                <a:rPr lang="en-US" sz="2800" spc="196" dirty="0">
                  <a:solidFill>
                    <a:srgbClr val="AE8441"/>
                  </a:solidFill>
                  <a:latin typeface="Roboto"/>
                </a:rPr>
                <a:t> de </a:t>
              </a:r>
              <a:r>
                <a:rPr lang="pt-BR" sz="2800" spc="196" dirty="0">
                  <a:solidFill>
                    <a:srgbClr val="AE8441"/>
                  </a:solidFill>
                  <a:latin typeface="Roboto"/>
                </a:rPr>
                <a:t>órgãos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2809875"/>
            <a:ext cx="133350" cy="466725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69565" y="1683525"/>
            <a:ext cx="5793600" cy="579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60123" y="-300189"/>
            <a:ext cx="19008246" cy="433580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6053092" y="2873564"/>
            <a:ext cx="5538869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113C61"/>
                </a:solidFill>
                <a:latin typeface="Josefin Slab"/>
              </a:rPr>
              <a:t>Site </a:t>
            </a:r>
            <a:r>
              <a:rPr lang="en-US" sz="7500" spc="150">
                <a:solidFill>
                  <a:srgbClr val="FFFFFF"/>
                </a:solidFill>
                <a:latin typeface="Josefin Slab"/>
              </a:rPr>
              <a:t>Institucional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87570" y="-270930"/>
            <a:ext cx="9400430" cy="1082886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89" r="7001"/>
          <a:stretch>
            <a:fillRect/>
          </a:stretch>
        </p:blipFill>
        <p:spPr>
          <a:xfrm>
            <a:off x="4370979" y="2890608"/>
            <a:ext cx="8728383" cy="4505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67396" y="438150"/>
            <a:ext cx="10420389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Simulador de</a:t>
            </a:r>
            <a:r>
              <a:rPr lang="en-US" sz="7500" spc="150">
                <a:solidFill>
                  <a:srgbClr val="000000"/>
                </a:solidFill>
                <a:latin typeface="Josefin Slab"/>
              </a:rPr>
              <a:t> orçamento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650" y="3712477"/>
            <a:ext cx="16230600" cy="2862047"/>
            <a:chOff x="0" y="0"/>
            <a:chExt cx="21640800" cy="381606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640800" cy="3816062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55821" y="667250"/>
              <a:ext cx="19205906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Tabela no MySQL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t="3654" r="140"/>
          <a:stretch>
            <a:fillRect/>
          </a:stretch>
        </p:blipFill>
        <p:spPr>
          <a:xfrm>
            <a:off x="0" y="18171"/>
            <a:ext cx="7954743" cy="51253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7525" t="3890" r="8864"/>
          <a:stretch>
            <a:fillRect/>
          </a:stretch>
        </p:blipFill>
        <p:spPr>
          <a:xfrm>
            <a:off x="0" y="5143500"/>
            <a:ext cx="7954743" cy="514350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16720029">
            <a:off x="4868112" y="2158409"/>
            <a:ext cx="10536144" cy="7030112"/>
          </a:xfrm>
          <a:custGeom>
            <a:avLst/>
            <a:gdLst/>
            <a:ahLst/>
            <a:cxnLst/>
            <a:rect l="l" t="t" r="r" b="b"/>
            <a:pathLst>
              <a:path w="10553987" h="7085654">
                <a:moveTo>
                  <a:pt x="0" y="0"/>
                </a:moveTo>
                <a:lnTo>
                  <a:pt x="10553987" y="0"/>
                </a:lnTo>
                <a:lnTo>
                  <a:pt x="10553987" y="7085654"/>
                </a:lnTo>
                <a:lnTo>
                  <a:pt x="0" y="70856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>
            <a:off x="8877300" y="3981450"/>
            <a:ext cx="696351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Arquivos do Git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3960" y="5503031"/>
            <a:ext cx="7678051" cy="2872905"/>
            <a:chOff x="0" y="-9525"/>
            <a:chExt cx="10237401" cy="3830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9692214" cy="105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81"/>
                </a:lnSpc>
              </a:pPr>
              <a:r>
                <a:rPr lang="en-US" sz="5151" spc="103">
                  <a:solidFill>
                    <a:srgbClr val="113C61"/>
                  </a:solidFill>
                  <a:latin typeface="Josefin Slab"/>
                </a:rPr>
                <a:t>Como Entrar em Contato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961"/>
              <a:ext cx="10237401" cy="1915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113C61"/>
                  </a:solidFill>
                  <a:latin typeface="Roboto"/>
                </a:rPr>
                <a:t>TELEFONE:</a:t>
              </a:r>
            </a:p>
            <a:p>
              <a:pPr algn="l">
                <a:lnSpc>
                  <a:spcPts val="1679"/>
                </a:lnSpc>
              </a:pPr>
              <a:endParaRPr lang="en-US" sz="3000" spc="240" dirty="0">
                <a:solidFill>
                  <a:srgbClr val="113C61"/>
                </a:solidFill>
                <a:latin typeface="Roboto"/>
              </a:endParaRPr>
            </a:p>
            <a:p>
              <a:pPr algn="l">
                <a:lnSpc>
                  <a:spcPts val="44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Arimo"/>
                </a:rPr>
                <a:t>(11) 96280-0727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64700"/>
            <a:ext cx="5793600" cy="579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238250"/>
            <a:ext cx="7468594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00" spc="400">
                <a:solidFill>
                  <a:srgbClr val="02ADF0"/>
                </a:solidFill>
                <a:latin typeface="Josefin Slab"/>
              </a:rPr>
              <a:t>CYBER LIFE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5069" y="3445650"/>
            <a:ext cx="9804231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000000"/>
                </a:solidFill>
                <a:latin typeface="Josefin Slab"/>
              </a:rPr>
              <a:t>Obrigado pela atenção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49001" y="-323850"/>
            <a:ext cx="17608301" cy="958215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357170" y="1600200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9758" y="1800245"/>
            <a:ext cx="2666980" cy="26669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65088" y="1800245"/>
            <a:ext cx="2666980" cy="26669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18909" y="1800245"/>
            <a:ext cx="2638907" cy="266698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343" b="343"/>
          <a:stretch>
            <a:fillRect/>
          </a:stretch>
        </p:blipFill>
        <p:spPr>
          <a:xfrm>
            <a:off x="9862393" y="5404417"/>
            <a:ext cx="2712868" cy="2712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5391" y="1800245"/>
            <a:ext cx="2666980" cy="26669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t="11627" r="8281" b="23189"/>
          <a:stretch>
            <a:fillRect/>
          </a:stretch>
        </p:blipFill>
        <p:spPr>
          <a:xfrm>
            <a:off x="1431739" y="5404417"/>
            <a:ext cx="2713465" cy="25712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 l="7271" t="4066" b="4066"/>
          <a:stretch>
            <a:fillRect/>
          </a:stretch>
        </p:blipFill>
        <p:spPr>
          <a:xfrm>
            <a:off x="5465088" y="5487862"/>
            <a:ext cx="2893926" cy="286702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l="8836" t="5281" r="9459" b="28874"/>
          <a:stretch>
            <a:fillRect/>
          </a:stretch>
        </p:blipFill>
        <p:spPr>
          <a:xfrm>
            <a:off x="14173736" y="5502004"/>
            <a:ext cx="2329252" cy="283874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59188" y="438150"/>
            <a:ext cx="479192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113C61"/>
                </a:solidFill>
                <a:latin typeface="Josefin Slab"/>
              </a:rPr>
              <a:t>Integrantes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8702" y="4747260"/>
            <a:ext cx="25395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JEAN SOUSA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13811" y="4692958"/>
            <a:ext cx="3969534" cy="389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 spc="252" dirty="0">
                <a:solidFill>
                  <a:srgbClr val="000000"/>
                </a:solidFill>
                <a:latin typeface="Sanchez Bold"/>
              </a:rPr>
              <a:t>LEONARDO AMANCIO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0602" y="4686300"/>
            <a:ext cx="43526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NICOLAS CARVALHO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87211" y="4747260"/>
            <a:ext cx="35692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ISABELA VITORIA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944" y="8340179"/>
            <a:ext cx="33006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BRUNO RICARDO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65088" y="8340179"/>
            <a:ext cx="331314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MATHIAS SOUZA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81224" y="8340179"/>
            <a:ext cx="307520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64" dirty="0">
                <a:solidFill>
                  <a:srgbClr val="000000"/>
                </a:solidFill>
                <a:latin typeface="Sanchez Bold"/>
              </a:rPr>
              <a:t>JAILSON VITOR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6594" y="8340179"/>
            <a:ext cx="28206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263" dirty="0">
                <a:solidFill>
                  <a:srgbClr val="000000"/>
                </a:solidFill>
                <a:latin typeface="Sanchez Bold"/>
              </a:rPr>
              <a:t>TALLES ARIEL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35735" y="-343317"/>
            <a:ext cx="4574360" cy="109736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1786" r="37354"/>
          <a:stretch>
            <a:fillRect/>
          </a:stretch>
        </p:blipFill>
        <p:spPr>
          <a:xfrm>
            <a:off x="432627" y="1252543"/>
            <a:ext cx="627824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660678" y="236691"/>
            <a:ext cx="728195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Contextualização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28770" y="4698469"/>
            <a:ext cx="9915290" cy="89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No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a taxa de </a:t>
            </a:r>
            <a:r>
              <a:rPr lang="pt-BR" sz="2571" spc="257" dirty="0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de 15,8 pmp(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por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  <a:p>
            <a:pPr>
              <a:lnSpc>
                <a:spcPts val="3600"/>
              </a:lnSpc>
            </a:pP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milhão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habitante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770" y="2431329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Felizmente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o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Brasil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é o 2º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maior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doador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órgão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do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mundo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7344010" y="6932340"/>
            <a:ext cx="991529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571" spc="257" dirty="0">
                <a:solidFill>
                  <a:srgbClr val="FFFFFF"/>
                </a:solidFill>
                <a:latin typeface="Sanchez"/>
              </a:rPr>
              <a:t>º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Isso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se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tornou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tão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importante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que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em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2017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foi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instituído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o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dia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nacional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da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doação</a:t>
            </a:r>
            <a:r>
              <a:rPr lang="en-US" sz="2571" spc="257" dirty="0">
                <a:solidFill>
                  <a:srgbClr val="FFFFFF"/>
                </a:solidFill>
                <a:latin typeface="Sanchez"/>
              </a:rPr>
              <a:t> de </a:t>
            </a:r>
            <a:r>
              <a:rPr lang="en-US" sz="2571" spc="257" dirty="0" err="1">
                <a:solidFill>
                  <a:srgbClr val="FFFFFF"/>
                </a:solidFill>
                <a:latin typeface="Sanchez"/>
              </a:rPr>
              <a:t>órgãos</a:t>
            </a:r>
            <a:endParaRPr lang="en-US" sz="2571" spc="257" dirty="0">
              <a:solidFill>
                <a:srgbClr val="FFFFFF"/>
              </a:solidFill>
              <a:latin typeface="Sanchez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8912" y="553807"/>
            <a:ext cx="1577017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O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setor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armazenamento</a:t>
            </a: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 de </a:t>
            </a:r>
            <a:r>
              <a:rPr lang="pt-BR" sz="7500" spc="150" dirty="0">
                <a:solidFill>
                  <a:srgbClr val="FFFFFF"/>
                </a:solidFill>
                <a:latin typeface="Josefin Slab"/>
              </a:rPr>
              <a:t>órgãos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02050" y="3124655"/>
            <a:ext cx="9761595" cy="5478300"/>
            <a:chOff x="0" y="-142875"/>
            <a:chExt cx="13015460" cy="7304400"/>
          </a:xfrm>
        </p:grpSpPr>
        <p:sp>
          <p:nvSpPr>
            <p:cNvPr id="4" name="TextBox 4"/>
            <p:cNvSpPr txBox="1"/>
            <p:nvPr/>
          </p:nvSpPr>
          <p:spPr>
            <a:xfrm>
              <a:off x="0" y="2412956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FUNCIONA?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487"/>
              <a:ext cx="13015460" cy="1198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11"/>
                </a:lnSpc>
              </a:pP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Perca</a:t>
              </a:r>
              <a:r>
                <a:rPr lang="en-US" sz="2579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9" spc="128" dirty="0">
                  <a:solidFill>
                    <a:srgbClr val="FFFFFF"/>
                  </a:solidFill>
                  <a:latin typeface="Roboto"/>
                </a:rPr>
                <a:t>excessiva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resulta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mortes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desnecessárias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pelo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mau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cuidado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36988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COMO PODEMOS AJUDAR?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39709"/>
              <a:ext cx="13015460" cy="2103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Monitorando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 a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temperatura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dos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órgãos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que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foram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doados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estão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congelados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, à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de um receptor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na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fila de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espera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13015460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50"/>
                </a:lnSpc>
              </a:pPr>
              <a:r>
                <a:rPr lang="en-US" sz="3000" spc="240" dirty="0">
                  <a:solidFill>
                    <a:srgbClr val="AE8441"/>
                  </a:solidFill>
                  <a:latin typeface="Roboto"/>
                </a:rPr>
                <a:t>QUAL O PROBLEMA?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25625"/>
              <a:ext cx="13015460" cy="635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20"/>
                </a:lnSpc>
              </a:pP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Ajudamos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salvando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vidas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pt-BR" sz="2575" spc="128" dirty="0">
                  <a:solidFill>
                    <a:srgbClr val="FFFFFF"/>
                  </a:solidFill>
                  <a:latin typeface="Roboto"/>
                </a:rPr>
                <a:t>indiretamente</a:t>
              </a:r>
              <a:r>
                <a:rPr lang="en-US" sz="2575" spc="128" dirty="0">
                  <a:solidFill>
                    <a:srgbClr val="FFFFFF"/>
                  </a:solidFill>
                  <a:latin typeface="Roboto"/>
                </a:rPr>
                <a:t> com o IoT.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347"/>
          <a:stretch/>
        </p:blipFill>
        <p:spPr>
          <a:xfrm>
            <a:off x="0" y="311906"/>
            <a:ext cx="4693011" cy="91412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585452" cy="958367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Box 3"/>
          <p:cNvSpPr txBox="1"/>
          <p:nvPr/>
        </p:nvSpPr>
        <p:spPr>
          <a:xfrm>
            <a:off x="7936744" y="1367802"/>
            <a:ext cx="4017037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 err="1">
                <a:solidFill>
                  <a:srgbClr val="113C61"/>
                </a:solidFill>
                <a:latin typeface="Josefin Slab"/>
              </a:rPr>
              <a:t>Problema</a:t>
            </a:r>
            <a:endParaRPr lang="en-US" sz="7500" spc="150" dirty="0">
              <a:solidFill>
                <a:srgbClr val="113C61"/>
              </a:solidFill>
              <a:latin typeface="Josefin Slab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79385" y="5600700"/>
            <a:ext cx="1277981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2800" spc="140" dirty="0" err="1">
                <a:solidFill>
                  <a:srgbClr val="113C61"/>
                </a:solidFill>
                <a:latin typeface="Roboto"/>
              </a:rPr>
              <a:t>negado</a:t>
            </a:r>
            <a:endParaRPr lang="en-US" sz="2800" spc="140" dirty="0">
              <a:solidFill>
                <a:srgbClr val="113C61"/>
              </a:solidFill>
              <a:latin typeface="Roboto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2080182" y="2529852"/>
            <a:ext cx="152400" cy="6248400"/>
          </a:xfrm>
          <a:prstGeom prst="rect">
            <a:avLst/>
          </a:prstGeom>
          <a:solidFill>
            <a:srgbClr val="AE8441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5855" y="2725362"/>
            <a:ext cx="152400" cy="6248400"/>
          </a:xfrm>
          <a:prstGeom prst="rect">
            <a:avLst/>
          </a:prstGeom>
          <a:solidFill>
            <a:srgbClr val="AE8441"/>
          </a:solidFill>
        </p:spPr>
      </p:sp>
      <p:sp>
        <p:nvSpPr>
          <p:cNvPr id="3" name="TextBox 3"/>
          <p:cNvSpPr txBox="1"/>
          <p:nvPr/>
        </p:nvSpPr>
        <p:spPr>
          <a:xfrm>
            <a:off x="8214358" y="3543559"/>
            <a:ext cx="8757747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2"/>
              </a:lnSpc>
            </a:pPr>
            <a:r>
              <a:rPr lang="en-US" sz="2589" spc="129" dirty="0">
                <a:solidFill>
                  <a:srgbClr val="113C61"/>
                </a:solidFill>
                <a:latin typeface="Roboto"/>
              </a:rPr>
              <a:t>Por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esse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motivo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CyberLife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propõe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uma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solução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</a:t>
            </a: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monitoramento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temperatura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hospitais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banco de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até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pequenos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laboratórios, para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facilitar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controle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proprietário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sobre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os</a:t>
            </a:r>
            <a:endParaRPr lang="en-US" sz="2589" spc="129" dirty="0">
              <a:solidFill>
                <a:srgbClr val="113C61"/>
              </a:solidFill>
              <a:latin typeface="Roboto"/>
            </a:endParaRPr>
          </a:p>
          <a:p>
            <a:pPr marL="0" lvl="0" indent="0" algn="ctr">
              <a:lnSpc>
                <a:spcPts val="4142"/>
              </a:lnSpc>
            </a:pP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órgãos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, e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evitar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a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perda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 dos </a:t>
            </a:r>
            <a:r>
              <a:rPr lang="en-US" sz="2589" spc="129" dirty="0" err="1">
                <a:solidFill>
                  <a:srgbClr val="113C61"/>
                </a:solidFill>
                <a:latin typeface="Roboto"/>
              </a:rPr>
              <a:t>mesmos</a:t>
            </a:r>
            <a:r>
              <a:rPr lang="en-US" sz="2589" spc="129" dirty="0">
                <a:solidFill>
                  <a:srgbClr val="113C61"/>
                </a:solidFill>
                <a:latin typeface="Roboto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20383" y="1028700"/>
            <a:ext cx="5486400" cy="822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29308" y="1028700"/>
            <a:ext cx="6175193" cy="3114359"/>
            <a:chOff x="0" y="0"/>
            <a:chExt cx="8233590" cy="4152478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8233590" cy="4152478"/>
            </a:xfrm>
            <a:prstGeom prst="rect">
              <a:avLst/>
            </a:prstGeom>
            <a:solidFill>
              <a:srgbClr val="113C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09795" y="533189"/>
              <a:ext cx="7014000" cy="3067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spc="150">
                  <a:solidFill>
                    <a:srgbClr val="FFFFFF"/>
                  </a:solidFill>
                  <a:latin typeface="Josefin Slab"/>
                </a:rPr>
                <a:t>Solução proposta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37213"/>
            <a:ext cx="8563923" cy="8249787"/>
            <a:chOff x="0" y="0"/>
            <a:chExt cx="11418563" cy="10999717"/>
          </a:xfrm>
        </p:grpSpPr>
        <p:sp>
          <p:nvSpPr>
            <p:cNvPr id="3" name="TextBox 3"/>
            <p:cNvSpPr txBox="1"/>
            <p:nvPr/>
          </p:nvSpPr>
          <p:spPr>
            <a:xfrm>
              <a:off x="132136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40802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36024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37968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99123" y="10473857"/>
              <a:ext cx="2019440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5654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1371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70890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-57150"/>
              <a:ext cx="1121911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1.000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36573" y="2467150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750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36573" y="49914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500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36573" y="7515751"/>
              <a:ext cx="785338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250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5338" y="10040051"/>
              <a:ext cx="336573" cy="525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98"/>
                </a:lnSpc>
              </a:pPr>
              <a:r>
                <a:rPr lang="en-US" sz="2355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321362" y="234355"/>
              <a:ext cx="10097201" cy="10097201"/>
              <a:chOff x="0" y="0"/>
              <a:chExt cx="10287000" cy="10287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65200" y="135707"/>
                <a:ext cx="2148240" cy="6881521"/>
              </a:xfrm>
              <a:custGeom>
                <a:avLst/>
                <a:gdLst/>
                <a:ahLst/>
                <a:cxnLst/>
                <a:rect l="l" t="t" r="r" b="b"/>
                <a:pathLst>
                  <a:path w="2148240" h="6881521">
                    <a:moveTo>
                      <a:pt x="127000" y="6818305"/>
                    </a:moveTo>
                    <a:cubicBezTo>
                      <a:pt x="126844" y="6783346"/>
                      <a:pt x="98460" y="6755089"/>
                      <a:pt x="63500" y="6755089"/>
                    </a:cubicBezTo>
                    <a:cubicBezTo>
                      <a:pt x="28540" y="6755089"/>
                      <a:pt x="156" y="6783346"/>
                      <a:pt x="0" y="6818305"/>
                    </a:cubicBezTo>
                    <a:cubicBezTo>
                      <a:pt x="156" y="6853264"/>
                      <a:pt x="28540" y="6881521"/>
                      <a:pt x="63500" y="6881521"/>
                    </a:cubicBezTo>
                    <a:cubicBezTo>
                      <a:pt x="98460" y="6881521"/>
                      <a:pt x="126844" y="6853264"/>
                      <a:pt x="127000" y="6818305"/>
                    </a:cubicBezTo>
                    <a:close/>
                    <a:moveTo>
                      <a:pt x="36160" y="6809995"/>
                    </a:moveTo>
                    <a:lnTo>
                      <a:pt x="90840" y="6826616"/>
                    </a:lnTo>
                    <a:lnTo>
                      <a:pt x="2148240" y="16622"/>
                    </a:lnTo>
                    <a:lnTo>
                      <a:pt x="2093560" y="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3022600" y="80801"/>
                <a:ext cx="2147808" cy="5864415"/>
              </a:xfrm>
              <a:custGeom>
                <a:avLst/>
                <a:gdLst/>
                <a:ahLst/>
                <a:cxnLst/>
                <a:rect l="l" t="t" r="r" b="b"/>
                <a:pathLst>
                  <a:path w="2147808" h="5864415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90408" y="53599"/>
                    </a:moveTo>
                    <a:lnTo>
                      <a:pt x="36592" y="72835"/>
                    </a:lnTo>
                    <a:lnTo>
                      <a:pt x="2093992" y="5864416"/>
                    </a:lnTo>
                    <a:lnTo>
                      <a:pt x="2147808" y="5845180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5080000" y="5872382"/>
                <a:ext cx="2139951" cy="1936174"/>
              </a:xfrm>
              <a:custGeom>
                <a:avLst/>
                <a:gdLst/>
                <a:ahLst/>
                <a:cxnLst/>
                <a:rect l="l" t="t" r="r" b="b"/>
                <a:pathLst>
                  <a:path w="2139951" h="1936174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82551" y="41919"/>
                    </a:moveTo>
                    <a:lnTo>
                      <a:pt x="44449" y="84515"/>
                    </a:lnTo>
                    <a:lnTo>
                      <a:pt x="2101849" y="1936175"/>
                    </a:lnTo>
                    <a:lnTo>
                      <a:pt x="2139951" y="1893579"/>
                    </a:ln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137400" y="4637942"/>
                <a:ext cx="2184400" cy="3212533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3212533">
                    <a:moveTo>
                      <a:pt x="127000" y="3149317"/>
                    </a:moveTo>
                    <a:cubicBezTo>
                      <a:pt x="126843" y="3114358"/>
                      <a:pt x="98460" y="3086100"/>
                      <a:pt x="63500" y="3086100"/>
                    </a:cubicBezTo>
                    <a:cubicBezTo>
                      <a:pt x="28540" y="3086100"/>
                      <a:pt x="157" y="3114358"/>
                      <a:pt x="0" y="3149317"/>
                    </a:cubicBezTo>
                    <a:cubicBezTo>
                      <a:pt x="157" y="3184276"/>
                      <a:pt x="28540" y="3212533"/>
                      <a:pt x="63500" y="3212533"/>
                    </a:cubicBezTo>
                    <a:cubicBezTo>
                      <a:pt x="98460" y="3212533"/>
                      <a:pt x="126843" y="3184276"/>
                      <a:pt x="127000" y="3149317"/>
                    </a:cubicBezTo>
                    <a:close/>
                    <a:moveTo>
                      <a:pt x="39770" y="3133399"/>
                    </a:moveTo>
                    <a:lnTo>
                      <a:pt x="87230" y="3165235"/>
                    </a:lnTo>
                    <a:lnTo>
                      <a:pt x="2144630" y="79135"/>
                    </a:lnTo>
                    <a:lnTo>
                      <a:pt x="2097170" y="47299"/>
                    </a:lnTo>
                    <a:close/>
                    <a:moveTo>
                      <a:pt x="2184400" y="63217"/>
                    </a:moveTo>
                    <a:cubicBezTo>
                      <a:pt x="2184243" y="28258"/>
                      <a:pt x="2155860" y="0"/>
                      <a:pt x="2120900" y="0"/>
                    </a:cubicBezTo>
                    <a:cubicBezTo>
                      <a:pt x="2085940" y="0"/>
                      <a:pt x="2057557" y="28258"/>
                      <a:pt x="2057400" y="63217"/>
                    </a:cubicBezTo>
                    <a:cubicBezTo>
                      <a:pt x="2057557" y="98176"/>
                      <a:pt x="2085940" y="126434"/>
                      <a:pt x="2120900" y="126434"/>
                    </a:cubicBezTo>
                    <a:cubicBezTo>
                      <a:pt x="2155860" y="126434"/>
                      <a:pt x="2184243" y="98176"/>
                      <a:pt x="2184400" y="63217"/>
                    </a:cubicBezTo>
                    <a:close/>
                  </a:path>
                </a:pathLst>
              </a:custGeom>
              <a:solidFill>
                <a:srgbClr val="C9879D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965200" y="4730525"/>
                <a:ext cx="2133819" cy="1137979"/>
              </a:xfrm>
              <a:custGeom>
                <a:avLst/>
                <a:gdLst/>
                <a:ahLst/>
                <a:cxnLst/>
                <a:rect l="l" t="t" r="r" b="b"/>
                <a:pathLst>
                  <a:path w="2133819" h="113797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6419" y="37729"/>
                    </a:moveTo>
                    <a:lnTo>
                      <a:pt x="50581" y="88705"/>
                    </a:lnTo>
                    <a:lnTo>
                      <a:pt x="2107981" y="1137979"/>
                    </a:lnTo>
                    <a:lnTo>
                      <a:pt x="2133819" y="1087003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022600" y="4676138"/>
                <a:ext cx="2134701" cy="1230095"/>
              </a:xfrm>
              <a:custGeom>
                <a:avLst/>
                <a:gdLst/>
                <a:ahLst/>
                <a:cxnLst/>
                <a:rect l="l" t="t" r="r" b="b"/>
                <a:pathLst>
                  <a:path w="2134701" h="1230095">
                    <a:moveTo>
                      <a:pt x="127000" y="1166878"/>
                    </a:moveTo>
                    <a:cubicBezTo>
                      <a:pt x="126844" y="1131919"/>
                      <a:pt x="98459" y="1103661"/>
                      <a:pt x="63500" y="1103661"/>
                    </a:cubicBezTo>
                    <a:cubicBezTo>
                      <a:pt x="28541" y="1103661"/>
                      <a:pt x="156" y="1131919"/>
                      <a:pt x="0" y="1166878"/>
                    </a:cubicBezTo>
                    <a:cubicBezTo>
                      <a:pt x="156" y="1201837"/>
                      <a:pt x="28541" y="1230095"/>
                      <a:pt x="63500" y="1230095"/>
                    </a:cubicBezTo>
                    <a:cubicBezTo>
                      <a:pt x="98459" y="1230095"/>
                      <a:pt x="126844" y="1201837"/>
                      <a:pt x="127000" y="1166878"/>
                    </a:cubicBezTo>
                    <a:close/>
                    <a:moveTo>
                      <a:pt x="49699" y="1141857"/>
                    </a:moveTo>
                    <a:lnTo>
                      <a:pt x="77301" y="1191899"/>
                    </a:lnTo>
                    <a:lnTo>
                      <a:pt x="2134701" y="50042"/>
                    </a:lnTo>
                    <a:lnTo>
                      <a:pt x="2107099" y="0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80000" y="4637942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3500" y="34642"/>
                    </a:moveTo>
                    <a:lnTo>
                      <a:pt x="63500" y="91792"/>
                    </a:lnTo>
                    <a:lnTo>
                      <a:pt x="2120900" y="91792"/>
                    </a:lnTo>
                    <a:lnTo>
                      <a:pt x="2120900" y="34642"/>
                    </a:ln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7137400" y="4637942"/>
                <a:ext cx="2184400" cy="5197924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5197924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9956" y="52418"/>
                    </a:moveTo>
                    <a:lnTo>
                      <a:pt x="37044" y="74016"/>
                    </a:lnTo>
                    <a:lnTo>
                      <a:pt x="2094444" y="5145507"/>
                    </a:lnTo>
                    <a:lnTo>
                      <a:pt x="2147356" y="5123909"/>
                    </a:lnTo>
                    <a:close/>
                    <a:moveTo>
                      <a:pt x="2184400" y="5134708"/>
                    </a:moveTo>
                    <a:cubicBezTo>
                      <a:pt x="2184243" y="5099749"/>
                      <a:pt x="2155860" y="5071492"/>
                      <a:pt x="2120900" y="5071492"/>
                    </a:cubicBezTo>
                    <a:cubicBezTo>
                      <a:pt x="2085940" y="5071492"/>
                      <a:pt x="2057557" y="5099749"/>
                      <a:pt x="2057400" y="5134708"/>
                    </a:cubicBezTo>
                    <a:cubicBezTo>
                      <a:pt x="2057557" y="5169667"/>
                      <a:pt x="2085940" y="5197924"/>
                      <a:pt x="2120900" y="5197924"/>
                    </a:cubicBezTo>
                    <a:cubicBezTo>
                      <a:pt x="2155860" y="5197924"/>
                      <a:pt x="2184243" y="5169667"/>
                      <a:pt x="2184400" y="5134708"/>
                    </a:cubicBezTo>
                    <a:close/>
                  </a:path>
                </a:pathLst>
              </a:custGeom>
              <a:solidFill>
                <a:srgbClr val="02ADF0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965200" y="9668286"/>
                <a:ext cx="2124005" cy="317936"/>
              </a:xfrm>
              <a:custGeom>
                <a:avLst/>
                <a:gdLst/>
                <a:ahLst/>
                <a:cxnLst/>
                <a:rect l="l" t="t" r="r" b="b"/>
                <a:pathLst>
                  <a:path w="2124005" h="317936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6605" y="34810"/>
                    </a:moveTo>
                    <a:lnTo>
                      <a:pt x="60395" y="91622"/>
                    </a:lnTo>
                    <a:lnTo>
                      <a:pt x="2117795" y="317935"/>
                    </a:lnTo>
                    <a:lnTo>
                      <a:pt x="2124005" y="261124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022600" y="9894600"/>
                <a:ext cx="2120900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2120900" h="126433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3"/>
                      <a:pt x="63500" y="126433"/>
                    </a:cubicBezTo>
                    <a:cubicBezTo>
                      <a:pt x="98459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2120900" y="91791"/>
                    </a:lnTo>
                    <a:lnTo>
                      <a:pt x="2120900" y="34641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80000" y="3642973"/>
                <a:ext cx="2148050" cy="6378060"/>
              </a:xfrm>
              <a:custGeom>
                <a:avLst/>
                <a:gdLst/>
                <a:ahLst/>
                <a:cxnLst/>
                <a:rect l="l" t="t" r="r" b="b"/>
                <a:pathLst>
                  <a:path w="2148050" h="6378060">
                    <a:moveTo>
                      <a:pt x="127000" y="6314843"/>
                    </a:moveTo>
                    <a:cubicBezTo>
                      <a:pt x="126844" y="6279884"/>
                      <a:pt x="98459" y="6251627"/>
                      <a:pt x="63500" y="6251627"/>
                    </a:cubicBezTo>
                    <a:cubicBezTo>
                      <a:pt x="28541" y="6251627"/>
                      <a:pt x="156" y="6279884"/>
                      <a:pt x="0" y="6314843"/>
                    </a:cubicBezTo>
                    <a:cubicBezTo>
                      <a:pt x="156" y="6349802"/>
                      <a:pt x="28541" y="6378060"/>
                      <a:pt x="63500" y="6378060"/>
                    </a:cubicBezTo>
                    <a:cubicBezTo>
                      <a:pt x="98459" y="6378060"/>
                      <a:pt x="126844" y="6349802"/>
                      <a:pt x="127000" y="6314843"/>
                    </a:cubicBezTo>
                    <a:close/>
                    <a:moveTo>
                      <a:pt x="36350" y="6305931"/>
                    </a:moveTo>
                    <a:lnTo>
                      <a:pt x="90650" y="6323756"/>
                    </a:lnTo>
                    <a:lnTo>
                      <a:pt x="2148050" y="17824"/>
                    </a:lnTo>
                    <a:lnTo>
                      <a:pt x="2093750" y="0"/>
                    </a:lnTo>
                    <a:close/>
                  </a:path>
                </a:pathLst>
              </a:custGeom>
              <a:solidFill>
                <a:srgbClr val="C3BEB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137400" y="3588668"/>
                <a:ext cx="2184400" cy="6638105"/>
              </a:xfrm>
              <a:custGeom>
                <a:avLst/>
                <a:gdLst/>
                <a:ahLst/>
                <a:cxnLst/>
                <a:rect l="l" t="t" r="r" b="b"/>
                <a:pathLst>
                  <a:path w="2184400" h="6638105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90732" y="54560"/>
                    </a:moveTo>
                    <a:lnTo>
                      <a:pt x="36268" y="71874"/>
                    </a:lnTo>
                    <a:lnTo>
                      <a:pt x="2093668" y="6583545"/>
                    </a:lnTo>
                    <a:lnTo>
                      <a:pt x="2148132" y="6566231"/>
                    </a:lnTo>
                    <a:close/>
                    <a:moveTo>
                      <a:pt x="2184400" y="6574888"/>
                    </a:moveTo>
                    <a:cubicBezTo>
                      <a:pt x="2184243" y="6539929"/>
                      <a:pt x="2155860" y="6511672"/>
                      <a:pt x="2120900" y="6511672"/>
                    </a:cubicBezTo>
                    <a:cubicBezTo>
                      <a:pt x="2085940" y="6511672"/>
                      <a:pt x="2057557" y="6539929"/>
                      <a:pt x="2057400" y="6574888"/>
                    </a:cubicBezTo>
                    <a:cubicBezTo>
                      <a:pt x="2057557" y="6609847"/>
                      <a:pt x="2085940" y="6638105"/>
                      <a:pt x="2120900" y="6638105"/>
                    </a:cubicBezTo>
                    <a:cubicBezTo>
                      <a:pt x="2155860" y="6638105"/>
                      <a:pt x="2184243" y="6609847"/>
                      <a:pt x="2184400" y="6574888"/>
                    </a:cubicBezTo>
                    <a:close/>
                  </a:path>
                </a:pathLst>
              </a:custGeom>
              <a:solidFill>
                <a:srgbClr val="C3BEBD"/>
              </a:solidFill>
            </p:spPr>
          </p:sp>
        </p:grp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 l="1348" t="1233" r="2528"/>
          <a:stretch>
            <a:fillRect/>
          </a:stretch>
        </p:blipFill>
        <p:spPr>
          <a:xfrm>
            <a:off x="4434361" y="2883892"/>
            <a:ext cx="10863109" cy="457636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028700" y="438150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Gráfico variável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163006"/>
            <a:ext cx="16230600" cy="9569201"/>
          </a:xfrm>
          <a:prstGeom prst="rect">
            <a:avLst/>
          </a:prstGeom>
          <a:solidFill>
            <a:srgbClr val="113C6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59297">
            <a:off x="593185" y="618032"/>
            <a:ext cx="1434143" cy="10899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525407" y="1448437"/>
            <a:ext cx="723718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Josefin Slab"/>
              </a:rPr>
              <a:t>Como Funciona?</a:t>
            </a:r>
          </a:p>
        </p:txBody>
      </p:sp>
      <p:pic>
        <p:nvPicPr>
          <p:cNvPr id="7" name="Imagem 6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C237BB41-ADDC-41F5-A161-20AD42FDB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3" y="2812791"/>
            <a:ext cx="11205013" cy="6238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13C61"/>
          </a:solidFill>
        </p:spPr>
      </p:sp>
      <p:sp>
        <p:nvSpPr>
          <p:cNvPr id="5" name="TextBox 5"/>
          <p:cNvSpPr txBox="1"/>
          <p:nvPr/>
        </p:nvSpPr>
        <p:spPr>
          <a:xfrm>
            <a:off x="6513861" y="619125"/>
            <a:ext cx="4075793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spc="150" dirty="0">
                <a:solidFill>
                  <a:srgbClr val="FFFFFF"/>
                </a:solidFill>
                <a:latin typeface="Josefin Slab"/>
              </a:rPr>
              <a:t>Requisitos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34125"/>
              </p:ext>
            </p:extLst>
          </p:nvPr>
        </p:nvGraphicFramePr>
        <p:xfrm>
          <a:off x="1963842" y="2400300"/>
          <a:ext cx="14360316" cy="64193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55123">
                  <a:extLst>
                    <a:ext uri="{9D8B030D-6E8A-4147-A177-3AD203B41FA5}">
                      <a16:colId xmlns:a16="http://schemas.microsoft.com/office/drawing/2014/main" val="1299558508"/>
                    </a:ext>
                  </a:extLst>
                </a:gridCol>
                <a:gridCol w="1464392">
                  <a:extLst>
                    <a:ext uri="{9D8B030D-6E8A-4147-A177-3AD203B41FA5}">
                      <a16:colId xmlns:a16="http://schemas.microsoft.com/office/drawing/2014/main" val="2275244176"/>
                    </a:ext>
                  </a:extLst>
                </a:gridCol>
                <a:gridCol w="1840801">
                  <a:extLst>
                    <a:ext uri="{9D8B030D-6E8A-4147-A177-3AD203B41FA5}">
                      <a16:colId xmlns:a16="http://schemas.microsoft.com/office/drawing/2014/main" val="360480149"/>
                    </a:ext>
                  </a:extLst>
                </a:gridCol>
              </a:tblGrid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sensores de temperatura  para captar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875680335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Utilizar o Arduino para receber os dados do sensor e mostrá-los no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7273603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armazenar os dados em um banco de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1562016029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Site Institucional onde vai ser mostrado os dados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323799371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Cadastro e login do site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Funcional 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74337878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Tela de consulta para ver 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Essencial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315689583"/>
                  </a:ext>
                </a:extLst>
              </a:tr>
              <a:tr h="91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Gráficos em tempo real mostrando o funcionamento dos dados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>
                          <a:effectLst/>
                        </a:rPr>
                        <a:t>Essencial</a:t>
                      </a:r>
                      <a:endParaRPr lang="pt-B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400" u="none" strike="noStrike" dirty="0">
                          <a:effectLst/>
                        </a:rPr>
                        <a:t>Funcional 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68" marR="8868" marT="8868" marB="0" anchor="ctr"/>
                </a:tc>
                <a:extLst>
                  <a:ext uri="{0D108BD9-81ED-4DB2-BD59-A6C34878D82A}">
                    <a16:rowId xmlns:a16="http://schemas.microsoft.com/office/drawing/2014/main" val="40634016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299</Words>
  <Application>Microsoft Office PowerPoint</Application>
  <PresentationFormat>Personalizar</PresentationFormat>
  <Paragraphs>74</Paragraphs>
  <Slides>14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Roboto</vt:lpstr>
      <vt:lpstr>Sanchez</vt:lpstr>
      <vt:lpstr>Calibri</vt:lpstr>
      <vt:lpstr>Sanchez Bold</vt:lpstr>
      <vt:lpstr>Arimo</vt:lpstr>
      <vt:lpstr>Arial</vt:lpstr>
      <vt:lpstr>Josefin Slab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life</dc:title>
  <cp:lastModifiedBy>JEAN SOUSA SILVA .</cp:lastModifiedBy>
  <cp:revision>14</cp:revision>
  <dcterms:created xsi:type="dcterms:W3CDTF">2006-08-16T00:00:00Z</dcterms:created>
  <dcterms:modified xsi:type="dcterms:W3CDTF">2020-09-23T18:05:41Z</dcterms:modified>
  <dc:identifier>DAEIJq8D6DE</dc:identifier>
</cp:coreProperties>
</file>